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3ADDA6-F232-413C-A30A-E5554D3B8847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07CBB-E507-4F9F-9DF4-BAE9600F23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08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07CBB-E507-4F9F-9DF4-BAE9600F23B4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5498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07CBB-E507-4F9F-9DF4-BAE9600F23B4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3047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24714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68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604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593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234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38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56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054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233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502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500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12/8/2024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2310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19">
          <p15:clr>
            <a:srgbClr val="5ACBF0"/>
          </p15:clr>
        </p15:guide>
        <p15:guide id="2" pos="1731">
          <p15:clr>
            <a:srgbClr val="5ACBF0"/>
          </p15:clr>
        </p15:guide>
        <p15:guide id="3" pos="3140">
          <p15:clr>
            <a:srgbClr val="5ACBF0"/>
          </p15:clr>
        </p15:guide>
        <p15:guide id="4" pos="3488">
          <p15:clr>
            <a:srgbClr val="5ACBF0"/>
          </p15:clr>
        </p15:guide>
        <p15:guide id="5" pos="2788">
          <p15:clr>
            <a:srgbClr val="5ACBF0"/>
          </p15:clr>
        </p15:guide>
        <p15:guide id="6" pos="2434">
          <p15:clr>
            <a:srgbClr val="5ACBF0"/>
          </p15:clr>
        </p15:guide>
        <p15:guide id="7" pos="2084">
          <p15:clr>
            <a:srgbClr val="5ACBF0"/>
          </p15:clr>
        </p15:guide>
        <p15:guide id="8" pos="341">
          <p15:clr>
            <a:srgbClr val="F26B43"/>
          </p15:clr>
        </p15:guide>
        <p15:guide id="9" pos="1384">
          <p15:clr>
            <a:srgbClr val="5ACBF0"/>
          </p15:clr>
        </p15:guide>
        <p15:guide id="10" pos="1032">
          <p15:clr>
            <a:srgbClr val="5ACBF0"/>
          </p15:clr>
        </p15:guide>
        <p15:guide id="11" pos="680">
          <p15:clr>
            <a:srgbClr val="FDE53C"/>
          </p15:clr>
        </p15:guide>
        <p15:guide id="12" pos="4192">
          <p15:clr>
            <a:srgbClr val="5ACBF0"/>
          </p15:clr>
        </p15:guide>
        <p15:guide id="13" pos="4543">
          <p15:clr>
            <a:srgbClr val="5ACBF0"/>
          </p15:clr>
        </p15:guide>
        <p15:guide id="14" pos="4892">
          <p15:clr>
            <a:srgbClr val="5ACBF0"/>
          </p15:clr>
        </p15:guide>
        <p15:guide id="15" pos="5244">
          <p15:clr>
            <a:srgbClr val="5ACBF0"/>
          </p15:clr>
        </p15:guide>
        <p15:guide id="16" pos="5596">
          <p15:clr>
            <a:srgbClr val="5ACBF0"/>
          </p15:clr>
        </p15:guide>
        <p15:guide id="17" pos="5948">
          <p15:clr>
            <a:srgbClr val="5ACBF0"/>
          </p15:clr>
        </p15:guide>
        <p15:guide id="18" pos="6296">
          <p15:clr>
            <a:srgbClr val="5ACBF0"/>
          </p15:clr>
        </p15:guide>
        <p15:guide id="19" pos="6648">
          <p15:clr>
            <a:srgbClr val="5ACBF0"/>
          </p15:clr>
        </p15:guide>
        <p15:guide id="20" pos="6996">
          <p15:clr>
            <a:srgbClr val="FDE53C"/>
          </p15:clr>
        </p15:guide>
        <p15:guide id="21" orient="horz" pos="335">
          <p15:clr>
            <a:srgbClr val="F26B43"/>
          </p15:clr>
        </p15:guide>
        <p15:guide id="22" orient="horz" pos="680">
          <p15:clr>
            <a:srgbClr val="FDE53C"/>
          </p15:clr>
        </p15:guide>
        <p15:guide id="23" orient="horz" pos="1050">
          <p15:clr>
            <a:srgbClr val="5ACBF0"/>
          </p15:clr>
        </p15:guide>
        <p15:guide id="24" orient="horz" pos="1791">
          <p15:clr>
            <a:srgbClr val="5ACBF0"/>
          </p15:clr>
        </p15:guide>
        <p15:guide id="26" orient="horz" pos="2530">
          <p15:clr>
            <a:srgbClr val="5ACBF0"/>
          </p15:clr>
        </p15:guide>
        <p15:guide id="27" orient="horz" pos="2899">
          <p15:clr>
            <a:srgbClr val="5ACBF0"/>
          </p15:clr>
        </p15:guide>
        <p15:guide id="28" orient="horz" pos="3268">
          <p15:clr>
            <a:srgbClr val="5ACBF0"/>
          </p15:clr>
        </p15:guide>
        <p15:guide id="29" orient="horz" pos="3634">
          <p15:clr>
            <a:srgbClr val="FDE53C"/>
          </p15:clr>
        </p15:guide>
        <p15:guide id="30" orient="horz" pos="3979">
          <p15:clr>
            <a:srgbClr val="F26B43"/>
          </p15:clr>
        </p15:guide>
        <p15:guide id="31" orient="horz" pos="2160">
          <p15:clr>
            <a:srgbClr val="FDE53C"/>
          </p15:clr>
        </p15:guide>
        <p15:guide id="32" pos="7340">
          <p15:clr>
            <a:srgbClr val="F26B43"/>
          </p15:clr>
        </p15:guide>
        <p15:guide id="33" pos="3840">
          <p15:clr>
            <a:srgbClr val="FDE53C"/>
          </p15:clr>
        </p15:guide>
        <p15:guide id="34" orient="horz" pos="637">
          <p15:clr>
            <a:srgbClr val="C35EA4"/>
          </p15:clr>
        </p15:guide>
        <p15:guide id="35" orient="horz" pos="1128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https-loropiana-mens-polotshirts.my.canva.site/loro-piana-old-money-tshirt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www.unit9.com/project/loro-piana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irty-digital.co.uk/" TargetMode="External"/><Relationship Id="rId5" Type="http://schemas.openxmlformats.org/officeDocument/2006/relationships/hyperlink" Target="https://www.unit9.com/project/loro-piana/" TargetMode="External"/><Relationship Id="rId4" Type="http://schemas.openxmlformats.org/officeDocument/2006/relationships/hyperlink" Target="https://www.dirty-digital.co.uk/loro-piana-explanation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ighsnobiety.com/p/loro-piana-factory-tour/" TargetMode="External"/><Relationship Id="rId2" Type="http://schemas.openxmlformats.org/officeDocument/2006/relationships/hyperlink" Target="https://thevou.com/blog/loro-piana-quiet-luxury-fashion-brand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hyperlink" Target="https://www.loropiana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97AB6-2514-094A-D0EC-CC9FFD1171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448" y="442556"/>
            <a:ext cx="9997103" cy="3573624"/>
          </a:xfrm>
        </p:spPr>
        <p:txBody>
          <a:bodyPr>
            <a:normAutofit/>
          </a:bodyPr>
          <a:lstStyle/>
          <a:p>
            <a:pPr rtl="0">
              <a:spcBef>
                <a:spcPts val="2000"/>
              </a:spcBef>
              <a:spcAft>
                <a:spcPts val="600"/>
              </a:spcAft>
            </a:pPr>
            <a:r>
              <a:rPr lang="en-US" sz="4400" b="1" dirty="0"/>
              <a:t>Web presence project</a:t>
            </a:r>
            <a:br>
              <a:rPr lang="en-US" sz="2000" b="1" dirty="0"/>
            </a:br>
            <a:r>
              <a:rPr lang="en-US" sz="2400" b="1" i="0" u="none" strike="noStrike" dirty="0">
                <a:solidFill>
                  <a:srgbClr val="000000"/>
                </a:solidFill>
                <a:effectLst/>
              </a:rPr>
              <a:t>Crafting &amp; Compelling Website Analysis, Audit and Recommendations</a:t>
            </a:r>
            <a:br>
              <a:rPr lang="en-US" sz="2000" b="1" dirty="0">
                <a:effectLst/>
              </a:rPr>
            </a:br>
            <a:br>
              <a:rPr lang="en-US" sz="2000" b="1" dirty="0"/>
            </a:br>
            <a:r>
              <a:rPr lang="en-US" sz="2000" b="1" dirty="0"/>
              <a:t>presented</a:t>
            </a:r>
            <a:br>
              <a:rPr lang="en-US" sz="2000" b="1" dirty="0"/>
            </a:br>
            <a:r>
              <a:rPr lang="en-US" sz="2000" b="1" dirty="0"/>
              <a:t>by,</a:t>
            </a:r>
            <a:endParaRPr lang="en-IN" sz="2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75710E-F302-D6A8-ECDE-5B25CEF45F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6816" y="4766356"/>
            <a:ext cx="5575300" cy="1655762"/>
          </a:xfrm>
        </p:spPr>
        <p:txBody>
          <a:bodyPr>
            <a:normAutofit/>
          </a:bodyPr>
          <a:lstStyle/>
          <a:p>
            <a:r>
              <a:rPr lang="en-US" sz="2800" dirty="0"/>
              <a:t>G . Kiruthik Chakra | </a:t>
            </a:r>
            <a:r>
              <a:rPr lang="en-IN" sz="2800" b="0" i="0" dirty="0">
                <a:solidFill>
                  <a:schemeClr val="tx1"/>
                </a:solidFill>
                <a:effectLst/>
                <a:latin typeface="Wanted Sans Variable"/>
              </a:rPr>
              <a:t>BADM-WD-T-B9</a:t>
            </a:r>
            <a:endParaRPr lang="en-IN" sz="2800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6C0BD9-D97D-FF89-4BD1-CCF9D80F2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354" y="4567334"/>
            <a:ext cx="1908661" cy="138559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64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8233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8E85C-3E00-0393-2430-93BC8913B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rtl="0"/>
            <a:r>
              <a:rPr lang="en-IN" sz="2000" i="0" u="none" strike="noStrike" dirty="0">
                <a:effectLst/>
                <a:latin typeface="Algerian" panose="04020705040A02060702" pitchFamily="82" charset="0"/>
              </a:rPr>
              <a:t>Website Best Practices List:</a:t>
            </a:r>
            <a:br>
              <a:rPr lang="en-IN" sz="2000" dirty="0">
                <a:effectLst/>
                <a:latin typeface="Algerian" panose="04020705040A02060702" pitchFamily="82" charset="0"/>
              </a:rPr>
            </a:br>
            <a:br>
              <a:rPr lang="en-IN" sz="2000" dirty="0">
                <a:latin typeface="Algerian" panose="04020705040A02060702" pitchFamily="82" charset="0"/>
              </a:rPr>
            </a:br>
            <a:endParaRPr lang="en-IN" sz="2000" dirty="0">
              <a:latin typeface="Algerian" panose="04020705040A02060702" pitchFamily="82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EB626D9-0B4A-69F1-7E85-223FBFD3E9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79500" y="1486545"/>
            <a:ext cx="6935496" cy="5031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</a:rPr>
              <a:t>Maintain a consistent visual identity reflecting the brand's luxury ethos.</a:t>
            </a: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</a:rPr>
              <a:t>Use high-resolution visuals to showcase product craftsmanship and exclusivity.</a:t>
            </a: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</a:rPr>
              <a:t>Ensure a responsive design that adapts seamlessly across devices.</a:t>
            </a: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</a:rPr>
              <a:t>Implement well-structured navigation with intuitive filtering options.</a:t>
            </a: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</a:rPr>
              <a:t>Provide localized content with multi-language and currency support.</a:t>
            </a: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</a:rPr>
              <a:t>Integrate online and in-store inventory for real-time stock updates.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0E12DF-708B-8AE4-D759-D140081C6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261" y="1011238"/>
            <a:ext cx="3663820" cy="5169160"/>
          </a:xfrm>
          <a:prstGeom prst="rect">
            <a:avLst/>
          </a:prstGeom>
          <a:effectLst>
            <a:outerShdw blurRad="317500" dist="228600" dir="6600000" algn="ctr" rotWithShape="0">
              <a:srgbClr val="000000">
                <a:alpha val="37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118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94CCD-9F40-16E2-CFBE-21CA0554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961" y="361400"/>
            <a:ext cx="10026650" cy="655637"/>
          </a:xfrm>
        </p:spPr>
        <p:txBody>
          <a:bodyPr>
            <a:normAutofit fontScale="90000"/>
          </a:bodyPr>
          <a:lstStyle/>
          <a:p>
            <a:pPr rtl="0"/>
            <a:r>
              <a:rPr lang="en-IN" sz="2200" b="1" i="0" u="none" strike="noStrike" dirty="0">
                <a:effectLst/>
                <a:latin typeface="Algerian" panose="04020705040A02060702" pitchFamily="82" charset="0"/>
              </a:rPr>
              <a:t>Landing Page Design:</a:t>
            </a:r>
            <a:br>
              <a:rPr lang="en-IN" sz="2200" b="0" dirty="0">
                <a:effectLst/>
                <a:latin typeface="Algerian" panose="04020705040A02060702" pitchFamily="82" charset="0"/>
              </a:rPr>
            </a:b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CE0AC-FDE9-7FF8-B78D-6B4F577BB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961" y="867747"/>
            <a:ext cx="8139145" cy="54024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600" i="0" u="none" strike="noStrike" dirty="0">
                <a:solidFill>
                  <a:schemeClr val="tx1">
                    <a:lumMod val="85000"/>
                  </a:schemeClr>
                </a:solidFill>
                <a:effectLst/>
              </a:rPr>
              <a:t>Objective: Increasing Brand Awareness of old money Men's polo and T-shirts.</a:t>
            </a:r>
          </a:p>
          <a:p>
            <a:pPr marL="0" indent="0">
              <a:buNone/>
            </a:pPr>
            <a:r>
              <a:rPr lang="en-IN" sz="1600" dirty="0">
                <a:solidFill>
                  <a:schemeClr val="tx1">
                    <a:lumMod val="85000"/>
                  </a:schemeClr>
                </a:solidFill>
              </a:rPr>
              <a:t>Design Features:</a:t>
            </a:r>
          </a:p>
          <a:p>
            <a:pPr algn="just"/>
            <a:r>
              <a:rPr lang="en-US" sz="1600" b="1" dirty="0"/>
              <a:t>Product Imagery</a:t>
            </a:r>
            <a:r>
              <a:rPr lang="en-US" sz="1600" dirty="0"/>
              <a:t>: High-quality, close-up images of the polo shirts, showcasing fabric texture, details, and available colors. Additional angles display the garments' fit and craftsmanship​</a:t>
            </a:r>
            <a:r>
              <a:rPr lang="en-IN" sz="1600" dirty="0">
                <a:solidFill>
                  <a:schemeClr val="tx1">
                    <a:lumMod val="85000"/>
                  </a:schemeClr>
                </a:solidFill>
              </a:rPr>
              <a:t>.</a:t>
            </a:r>
          </a:p>
          <a:p>
            <a:pPr algn="just"/>
            <a:r>
              <a:rPr lang="en-US" sz="1600" b="1" dirty="0"/>
              <a:t>Detailed Product Information</a:t>
            </a:r>
            <a:r>
              <a:rPr lang="en-US" sz="1600" dirty="0"/>
              <a:t>: Descriptions highlight the unique materials like Wish® wool or "The Gift of Kings®" fabric, emphasizing their exclusivity and heritage. Specifications include care instructions and model measurements to aid customer decisions.</a:t>
            </a:r>
            <a:endParaRPr lang="en-IN" sz="1600" dirty="0">
              <a:solidFill>
                <a:schemeClr val="tx1">
                  <a:lumMod val="85000"/>
                </a:schemeClr>
              </a:solidFill>
            </a:endParaRPr>
          </a:p>
          <a:p>
            <a:pPr algn="just"/>
            <a:r>
              <a:rPr lang="en-US" sz="1600" b="1" dirty="0"/>
              <a:t>Interactive Elements</a:t>
            </a:r>
            <a:r>
              <a:rPr lang="en-US" sz="1600" dirty="0"/>
              <a:t>: Options to select sizes, check in-store availability, and view a size guide ensure user-friendly navigation and convenience​.</a:t>
            </a:r>
          </a:p>
          <a:p>
            <a:pPr algn="just"/>
            <a:r>
              <a:rPr lang="en-US" sz="1600" b="1" dirty="0"/>
              <a:t>Luxury Branding</a:t>
            </a:r>
            <a:r>
              <a:rPr lang="en-US" sz="1600" dirty="0"/>
              <a:t>: Use of subtle animations and clean layouts with neutral tones aligns with Loro Piana's luxury brand image.</a:t>
            </a:r>
          </a:p>
          <a:p>
            <a:pPr algn="just"/>
            <a:r>
              <a:rPr lang="en-US" sz="1600" b="1" dirty="0"/>
              <a:t>Sustainability Notes</a:t>
            </a:r>
            <a:r>
              <a:rPr lang="en-US" sz="1600" dirty="0"/>
              <a:t>: Mentions of environmentally responsible packaging reflect the brand's commitment to sustainability​.</a:t>
            </a:r>
            <a:endParaRPr lang="en-IN" sz="1600" dirty="0">
              <a:solidFill>
                <a:schemeClr val="tx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lang="en-IN" dirty="0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1EF49C-7270-80D9-8721-146C84029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9395" y="1216575"/>
            <a:ext cx="3089987" cy="4424849"/>
          </a:xfrm>
          <a:prstGeom prst="rect">
            <a:avLst/>
          </a:prstGeom>
          <a:effectLst>
            <a:outerShdw blurRad="241300" dist="228600" dir="5400000" algn="ctr" rotWithShape="0">
              <a:srgbClr val="000000">
                <a:alpha val="4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2635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5FD3-377C-1A7C-34F6-AA2816354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IN" sz="2200" i="0" u="none" strike="noStrike" dirty="0">
                <a:effectLst/>
                <a:latin typeface="Algerian" panose="04020705040A02060702" pitchFamily="82" charset="0"/>
              </a:rPr>
              <a:t>Landing Page Design:</a:t>
            </a:r>
            <a:br>
              <a:rPr lang="en-IN" b="0" dirty="0">
                <a:effectLst/>
              </a:rPr>
            </a:b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D52A9-6C50-CE1F-F10A-E4F622B19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b="0" i="0" u="none" strike="noStrike" dirty="0">
                <a:solidFill>
                  <a:schemeClr val="tx1">
                    <a:lumMod val="85000"/>
                  </a:schemeClr>
                </a:solidFill>
                <a:effectLst/>
              </a:rPr>
              <a:t>Landing page design - </a:t>
            </a:r>
            <a:r>
              <a:rPr lang="en-IN" b="0" i="0" u="none" strike="noStrike" dirty="0">
                <a:solidFill>
                  <a:schemeClr val="tx1">
                    <a:lumMod val="85000"/>
                  </a:schemeClr>
                </a:solidFill>
                <a:effectLst/>
                <a:hlinkClick r:id="rId2"/>
              </a:rPr>
              <a:t>https://https-loropiana-mens-polotshirts.my.canva.site/loro-piana-old-money-tshirts</a:t>
            </a:r>
            <a:r>
              <a:rPr lang="en-IN" b="0" i="0" u="none" strike="noStrike" dirty="0">
                <a:solidFill>
                  <a:schemeClr val="tx1">
                    <a:lumMod val="85000"/>
                  </a:schemeClr>
                </a:solidFill>
                <a:effectLst/>
              </a:rPr>
              <a:t> </a:t>
            </a:r>
            <a:endParaRPr lang="en-IN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82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04843-D065-0AB9-CB0D-455358A0B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Conclusion: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06630-A608-CBEE-2A21-2D9048A8F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0" y="1666875"/>
            <a:ext cx="10026650" cy="4528652"/>
          </a:xfrm>
        </p:spPr>
        <p:txBody>
          <a:bodyPr>
            <a:normAutofit fontScale="85000" lnSpcReduction="10000"/>
          </a:bodyPr>
          <a:lstStyle/>
          <a:p>
            <a:pPr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900" b="0" i="0" u="none" strike="noStrike" dirty="0">
                <a:solidFill>
                  <a:schemeClr val="tx1">
                    <a:lumMod val="85000"/>
                  </a:schemeClr>
                </a:solidFill>
                <a:effectLst/>
              </a:rPr>
              <a:t>This project has successfully demonstrated the essential aspects of digital marketing and website design, focusing on creating a compelling and user-friendly online presence for Loro Piana.</a:t>
            </a:r>
            <a:br>
              <a:rPr lang="en-US" sz="1900" b="0" i="0" u="none" strike="noStrike" dirty="0">
                <a:solidFill>
                  <a:schemeClr val="tx1">
                    <a:lumMod val="85000"/>
                  </a:schemeClr>
                </a:solidFill>
                <a:effectLst/>
              </a:rPr>
            </a:br>
            <a:r>
              <a:rPr lang="en-US" sz="1900" b="0" i="0" u="none" strike="noStrike" dirty="0">
                <a:solidFill>
                  <a:schemeClr val="tx1">
                    <a:lumMod val="85000"/>
                  </a:schemeClr>
                </a:solidFill>
                <a:effectLst/>
              </a:rPr>
              <a:t> 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900" b="0" i="0" u="none" strike="noStrike" dirty="0">
                <a:solidFill>
                  <a:schemeClr val="tx1">
                    <a:lumMod val="85000"/>
                  </a:schemeClr>
                </a:solidFill>
                <a:effectLst/>
              </a:rPr>
              <a:t>By understanding the fundamentals of digital marketing, identifying key design principles, and applying best practices.</a:t>
            </a:r>
            <a:br>
              <a:rPr lang="en-US" sz="1900" b="0" i="0" u="none" strike="noStrike" dirty="0">
                <a:solidFill>
                  <a:schemeClr val="tx1">
                    <a:lumMod val="85000"/>
                  </a:schemeClr>
                </a:solidFill>
                <a:effectLst/>
              </a:rPr>
            </a:br>
            <a:br>
              <a:rPr lang="en-US" sz="1900" b="0" i="0" u="none" strike="noStrike" dirty="0">
                <a:solidFill>
                  <a:schemeClr val="tx1">
                    <a:lumMod val="85000"/>
                  </a:schemeClr>
                </a:solidFill>
                <a:effectLst/>
              </a:rPr>
            </a:br>
            <a:endParaRPr lang="en-US" sz="1900" b="0" i="0" u="none" strike="noStrike" dirty="0">
              <a:solidFill>
                <a:schemeClr val="tx1">
                  <a:lumMod val="85000"/>
                </a:schemeClr>
              </a:solidFill>
              <a:effectLst/>
            </a:endParaRP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900" b="0" i="0" u="none" strike="noStrike" dirty="0">
                <a:solidFill>
                  <a:schemeClr val="tx1">
                    <a:lumMod val="85000"/>
                  </a:schemeClr>
                </a:solidFill>
                <a:effectLst/>
              </a:rPr>
              <a:t>I have crafted a landing page that effectively showcases Loro Piana Men's Polo T-shirts, aiming to generate leads and enhance brand awareness. </a:t>
            </a:r>
            <a:br>
              <a:rPr lang="en-US" sz="1900" b="0" i="0" u="none" strike="noStrike" dirty="0">
                <a:solidFill>
                  <a:schemeClr val="tx1">
                    <a:lumMod val="85000"/>
                  </a:schemeClr>
                </a:solidFill>
                <a:effectLst/>
              </a:rPr>
            </a:br>
            <a:br>
              <a:rPr lang="en-US" sz="1900" b="0" i="0" u="none" strike="noStrike" dirty="0">
                <a:solidFill>
                  <a:schemeClr val="tx1">
                    <a:lumMod val="85000"/>
                  </a:schemeClr>
                </a:solidFill>
                <a:effectLst/>
              </a:rPr>
            </a:br>
            <a:endParaRPr lang="en-US" sz="1900" b="0" i="0" u="none" strike="noStrike" dirty="0">
              <a:solidFill>
                <a:schemeClr val="tx1">
                  <a:lumMod val="85000"/>
                </a:schemeClr>
              </a:solidFill>
              <a:effectLst/>
            </a:endParaRPr>
          </a:p>
          <a:p>
            <a:pPr rtl="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900" b="0" i="0" u="none" strike="noStrike" dirty="0">
                <a:solidFill>
                  <a:schemeClr val="tx1">
                    <a:lumMod val="85000"/>
                  </a:schemeClr>
                </a:solidFill>
                <a:effectLst/>
              </a:rPr>
              <a:t>The actionable insights and design recommendations provided will contribute to the continuous improvement and optimization of Loro Piana digital presence.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6607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2E817-0377-8567-32B6-484928FE8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886408"/>
            <a:ext cx="10026650" cy="438539"/>
          </a:xfrm>
        </p:spPr>
        <p:txBody>
          <a:bodyPr>
            <a:normAutofit fontScale="90000"/>
          </a:bodyPr>
          <a:lstStyle/>
          <a:p>
            <a:pPr rtl="0"/>
            <a:r>
              <a:rPr lang="en-IN" sz="2200" i="0" u="none" strike="noStrike" dirty="0">
                <a:effectLst/>
                <a:latin typeface="Algerian" panose="04020705040A02060702" pitchFamily="82" charset="0"/>
                <a:ea typeface="MS UI Gothic" panose="020B0600070205080204" pitchFamily="34" charset="-128"/>
                <a:cs typeface="Times New Roman" panose="02020603050405020304" pitchFamily="18" charset="0"/>
              </a:rPr>
              <a:t>Company</a:t>
            </a:r>
            <a:r>
              <a:rPr lang="en-IN" sz="2200" i="0" u="none" strike="noStrike" dirty="0">
                <a:effectLst/>
                <a:latin typeface="Algerian" panose="04020705040A02060702" pitchFamily="82" charset="0"/>
                <a:cs typeface="Times New Roman" panose="02020603050405020304" pitchFamily="18" charset="0"/>
              </a:rPr>
              <a:t> Selection</a:t>
            </a:r>
            <a:r>
              <a:rPr lang="en-IN" sz="180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CFC66-7664-73FE-4142-C61366B71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0" y="1476991"/>
            <a:ext cx="10026650" cy="4989123"/>
          </a:xfrm>
        </p:spPr>
        <p:txBody>
          <a:bodyPr/>
          <a:lstStyle/>
          <a:p>
            <a:pPr marL="0" indent="0" algn="just">
              <a:buClr>
                <a:schemeClr val="tx1"/>
              </a:buClr>
              <a:buNone/>
            </a:pPr>
            <a:r>
              <a:rPr lang="en-US" b="0" i="0" u="none" strike="noStrike" dirty="0"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I selected the company “Loro Piana” for this Web Presence Project.</a:t>
            </a:r>
          </a:p>
          <a:p>
            <a:pPr marL="0" indent="0" rtl="0">
              <a:spcAft>
                <a:spcPts val="120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+mj-lt"/>
              </a:rPr>
              <a:t>About Loro Piana</a:t>
            </a:r>
            <a:r>
              <a:rPr lang="en-US" i="0" u="none" strike="noStrike" dirty="0"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Founded in 1924 in Quarona, Italy, Loro Piana is a luxury textile brand with a rich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latin typeface="Bookman Old Style" panose="02050604050505020204" pitchFamily="18" charset="0"/>
              </a:rPr>
              <a:t>heritage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S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ecializes in producing the finest natural fibers, including cashmere, merino wool, and rare materials like baby cashmere and vicuña.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Known for exceptional craftsmanship, blending traditional techniques with modern innovations.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Offers a range of premium products such as clothing, accessories, and home textiles, all emphasizing understated elegance. </a:t>
            </a:r>
          </a:p>
          <a:p>
            <a:pPr marL="0" indent="0" algn="just" rtl="0">
              <a:spcAft>
                <a:spcPts val="1200"/>
              </a:spcAft>
              <a:buNone/>
            </a:pPr>
            <a:endParaRPr lang="en-US" i="0" u="none" strike="noStrike" dirty="0">
              <a:solidFill>
                <a:schemeClr val="tx1"/>
              </a:solidFill>
              <a:effectLst/>
              <a:latin typeface="Bookman Old Style" panose="02050604050505020204" pitchFamily="18" charset="0"/>
            </a:endParaRPr>
          </a:p>
          <a:p>
            <a:pPr marL="0" indent="0" rtl="0">
              <a:spcAft>
                <a:spcPts val="1200"/>
              </a:spcAft>
              <a:buNone/>
            </a:pPr>
            <a:endParaRPr lang="en-US" i="0" u="none" strike="noStrike" dirty="0">
              <a:solidFill>
                <a:schemeClr val="tx1"/>
              </a:solidFill>
              <a:effectLst/>
              <a:latin typeface="Bookman Old Style" panose="02050604050505020204" pitchFamily="18" charset="0"/>
            </a:endParaRPr>
          </a:p>
          <a:p>
            <a:pPr marL="0" indent="0" rtl="0">
              <a:spcAft>
                <a:spcPts val="1200"/>
              </a:spcAft>
              <a:buNone/>
            </a:pPr>
            <a:endParaRPr lang="en-US" dirty="0">
              <a:solidFill>
                <a:schemeClr val="tx1"/>
              </a:solidFill>
              <a:effectLst/>
              <a:latin typeface="Bookman Old Style" panose="0205060405050502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78246D-F83C-AC3B-6C29-AEE2B7D86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151" y="252770"/>
            <a:ext cx="2280944" cy="122422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174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A1317-0A3D-18AA-2E36-3C066DE88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959671"/>
            <a:ext cx="10026650" cy="465640"/>
          </a:xfrm>
        </p:spPr>
        <p:txBody>
          <a:bodyPr/>
          <a:lstStyle/>
          <a:p>
            <a:pPr algn="just"/>
            <a:r>
              <a:rPr lang="en-IN" sz="2000" i="0" u="none" strike="noStrike" dirty="0">
                <a:effectLst/>
                <a:latin typeface="Algerian" panose="04020705040A02060702" pitchFamily="82" charset="0"/>
                <a:cs typeface="Times New Roman" panose="02020603050405020304" pitchFamily="18" charset="0"/>
              </a:rPr>
              <a:t>Product</a:t>
            </a:r>
            <a:r>
              <a:rPr lang="en-IN" sz="1800" i="0" u="none" strike="noStrike" dirty="0">
                <a:effectLst/>
                <a:latin typeface="Algerian" panose="04020705040A02060702" pitchFamily="82" charset="0"/>
                <a:cs typeface="Times New Roman" panose="02020603050405020304" pitchFamily="18" charset="0"/>
              </a:rPr>
              <a:t> and Service Descriptions</a:t>
            </a:r>
            <a:r>
              <a:rPr lang="en-IN" sz="1800" b="1" i="0" u="none" strike="noStrike" dirty="0">
                <a:effectLst/>
              </a:rPr>
              <a:t>:</a:t>
            </a:r>
            <a:endParaRPr lang="en-IN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AA2D23D-5249-0A20-87B6-0740C96CBC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79500" y="1544336"/>
            <a:ext cx="8907689" cy="4473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1800" b="1" dirty="0"/>
              <a:t>1.</a:t>
            </a:r>
            <a:r>
              <a:rPr lang="en-US" b="1" dirty="0"/>
              <a:t>Cashmere Sweaters</a:t>
            </a: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Made from the finest, hand-selected cashmere fibers for a luxurious feel.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Extremely soft, lightweight, and warm, perfect for layering or wearing on their own.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Timeless and versatile designs, suitable for both casual and formal occasions.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Available in a wide range of colors, from neutrals to vibrant tones.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Handcrafted with meticulous attention to detail, ensuring durability and longevity.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720833-2197-84AA-6098-CF1C33D73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275" y="543505"/>
            <a:ext cx="1809750" cy="253365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6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2FBD66-51F4-08C5-748A-91839F974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275" y="3780846"/>
            <a:ext cx="1847850" cy="246697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CD22C1-41A3-9822-48B5-AAE1FF134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415" y="5424861"/>
            <a:ext cx="2445857" cy="118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754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42EFB-1A44-4079-0460-BDC2EE54C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89" y="671028"/>
            <a:ext cx="8789436" cy="488068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2.Vicuña Coats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Crafted from the rare and incredibly soft vicuña wool, known for its lightweight warmth.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Highly exclusive, as vicuña is one of the most expensive fibers in the world.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Elegant and timeless designs that elevate any winter wardrobe.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Provides unmatched insulation while being incredibly breathable.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Perfectly tailored to offer a sophisticated silhouette and a flawless fit.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BFCF1D-55C1-93CA-1103-09016FB18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3331" y="737118"/>
            <a:ext cx="2801419" cy="358295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6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C7D6FF-6AAC-2677-E42C-187A3AEEC0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690" y="4889727"/>
            <a:ext cx="3457575" cy="132397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6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8629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D5131-524B-98F2-FDD6-267CAC140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2675" y="661696"/>
            <a:ext cx="7128263" cy="44981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3.Merino Wool Suits</a:t>
            </a: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Made from ultra-fine merino wool, offering breathability and lightweight comfort.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Designed for both elegance and functionality, suitable for year-round wear.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The fabric’s natural stretch provides ease of movement, perfect for daily wear.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Precision tailoring ensures a sharp, sophisticated fit that enhances the wearer’s shape.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Available in classic colors, ideal for professional and formal occasions.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14F3BD-A19A-7215-2CB1-FD2EF2044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396" y="915338"/>
            <a:ext cx="2677886" cy="355402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6B3FAA-D436-4177-9E01-0223EFC1D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122" y="5047860"/>
            <a:ext cx="3125755" cy="156287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6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7799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DB044-A7B7-7B2D-45E8-71D24381F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740" y="661695"/>
            <a:ext cx="8005341" cy="452612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4.</a:t>
            </a:r>
            <a:r>
              <a:rPr lang="en-US" sz="2200" b="1" dirty="0"/>
              <a:t>Baby Cashmere Scarves</a:t>
            </a:r>
            <a:endParaRPr lang="en-US" sz="2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Crafted from the softest cashmere fibers, harvested from the undercoat of young goats.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Luxuriously warm and lightweight, providing all-season comfort.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A timeless accessory that adds sophistication and elegance to any outfit.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Expertly woven to ensure a smooth, delicate texture against the skin.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Available in a variety of colors and styles, from subtle neutrals to bolder shades.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D67BF1-15A0-D9AB-3348-82FB336515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016" y="811762"/>
            <a:ext cx="2823707" cy="386287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66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CC7687-918D-3DF1-FAC2-D0AB77B61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065" y="5094513"/>
            <a:ext cx="2435290" cy="134360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6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4742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567AF-BC16-63D2-B8B8-31FFDA08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26" y="1001907"/>
            <a:ext cx="10026650" cy="655637"/>
          </a:xfrm>
        </p:spPr>
        <p:txBody>
          <a:bodyPr>
            <a:normAutofit fontScale="90000"/>
          </a:bodyPr>
          <a:lstStyle/>
          <a:p>
            <a:pPr rtl="0"/>
            <a:r>
              <a:rPr lang="en-IN" sz="2200" i="0" u="none" strike="noStrike" dirty="0">
                <a:effectLst/>
                <a:latin typeface="Algerian" panose="04020705040A02060702" pitchFamily="82" charset="0"/>
                <a:cs typeface="Times New Roman" panose="02020603050405020304" pitchFamily="18" charset="0"/>
              </a:rPr>
              <a:t>Website Platform Identification</a:t>
            </a:r>
            <a:r>
              <a:rPr lang="en-IN" sz="1800" b="1" dirty="0">
                <a:latin typeface="Raleway" pitchFamily="2" charset="0"/>
              </a:rPr>
              <a:t>:</a:t>
            </a:r>
            <a:br>
              <a:rPr lang="en-IN" b="0" dirty="0">
                <a:effectLst/>
              </a:rPr>
            </a:b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65D3F-506C-695A-C007-BDE107FBC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26" y="1582900"/>
            <a:ext cx="7644623" cy="4565974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en-US" b="1" i="0" u="none" strike="noStrike" dirty="0">
                <a:solidFill>
                  <a:schemeClr val="tx1">
                    <a:lumMod val="85000"/>
                  </a:schemeClr>
                </a:solidFill>
                <a:effectLst/>
              </a:rPr>
              <a:t>Platform:</a:t>
            </a:r>
            <a:r>
              <a:rPr lang="en-US" b="0" i="0" u="none" strike="noStrike" dirty="0">
                <a:solidFill>
                  <a:schemeClr val="tx1">
                    <a:lumMod val="85000"/>
                  </a:schemeClr>
                </a:solidFill>
                <a:effectLst/>
              </a:rPr>
              <a:t> The website is developed by UNIT 9 and Dirty Digital , identified using with ChatGPT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, google and unit9 website and Dirty Digital website.</a:t>
            </a:r>
          </a:p>
          <a:p>
            <a:pPr marL="0" indent="0" algn="just">
              <a:buNone/>
            </a:pPr>
            <a:r>
              <a:rPr lang="en-US" b="1" dirty="0"/>
              <a:t>Design and User Experience</a:t>
            </a:r>
            <a:r>
              <a:rPr lang="en-US" dirty="0"/>
              <a:t>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UNIT9 spearheaded the redesign, emphasizing a seamless interaction between the website and physical stores. This included integrating stock management and CRM systems to provide a unified e-commerce experience​</a:t>
            </a:r>
            <a:r>
              <a:rPr lang="en-US" dirty="0">
                <a:hlinkClick r:id="rId3"/>
              </a:rPr>
              <a:t>UNIT9</a:t>
            </a:r>
            <a:r>
              <a:rPr lang="en-US" dirty="0"/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The website features immersive product presentations, such as interactive scenes and videos, showcasing products within their ideal contexts, such as yacht regattas and exclusive events​</a:t>
            </a:r>
            <a:r>
              <a:rPr lang="en-US" dirty="0">
                <a:hlinkClick r:id="rId3"/>
              </a:rPr>
              <a:t>UNIT9</a:t>
            </a:r>
            <a:r>
              <a:rPr lang="en-US" dirty="0"/>
              <a:t> ,​</a:t>
            </a:r>
            <a:r>
              <a:rPr lang="en-US" dirty="0">
                <a:hlinkClick r:id="rId4"/>
              </a:rPr>
              <a:t>dirty digital</a:t>
            </a:r>
            <a:r>
              <a:rPr lang="en-US" dirty="0"/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These are the websites used for identify the “loro Piana” website developed </a:t>
            </a:r>
            <a:r>
              <a:rPr lang="en-US" dirty="0">
                <a:hlinkClick r:id="rId5"/>
              </a:rPr>
              <a:t>https://www.unit9.com/project/loro-piana/</a:t>
            </a:r>
            <a:r>
              <a:rPr lang="en-US" dirty="0"/>
              <a:t> and </a:t>
            </a:r>
            <a:r>
              <a:rPr lang="en-US" dirty="0">
                <a:hlinkClick r:id="rId6"/>
              </a:rPr>
              <a:t>https://www.dirty-digital.co.uk/</a:t>
            </a:r>
            <a:r>
              <a:rPr lang="en-US" dirty="0"/>
              <a:t> and following example of screenshots also showed in this slide.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/>
            <a:endParaRPr lang="en-US" dirty="0">
              <a:solidFill>
                <a:schemeClr val="tx1">
                  <a:lumMod val="85000"/>
                </a:schemeClr>
              </a:solidFill>
            </a:endParaRPr>
          </a:p>
          <a:p>
            <a:pPr algn="just"/>
            <a:endParaRPr lang="en-US" b="0" i="0" u="none" strike="noStrike" dirty="0">
              <a:solidFill>
                <a:schemeClr val="tx1">
                  <a:lumMod val="85000"/>
                </a:schemeClr>
              </a:solidFill>
              <a:effectLst/>
            </a:endParaRPr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5E7CC0-C4E4-D1F9-0F2D-C26EEFEA8B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279" y="748393"/>
            <a:ext cx="3531895" cy="290761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6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03AAB0-1E5B-7BE2-72A5-E3F652D2F1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9278" y="4030824"/>
            <a:ext cx="3531895" cy="251926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6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7283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DC8B3-8809-0A0A-2D21-FB9838E3C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99" y="457201"/>
            <a:ext cx="10026650" cy="457200"/>
          </a:xfrm>
        </p:spPr>
        <p:txBody>
          <a:bodyPr>
            <a:normAutofit fontScale="90000"/>
          </a:bodyPr>
          <a:lstStyle/>
          <a:p>
            <a:pPr rtl="0"/>
            <a:r>
              <a:rPr lang="en-IN" sz="2200" i="0" u="none" strike="noStrike" dirty="0">
                <a:effectLst/>
                <a:latin typeface="Algerian" panose="04020705040A02060702" pitchFamily="82" charset="0"/>
                <a:cs typeface="Times New Roman" panose="02020603050405020304" pitchFamily="18" charset="0"/>
              </a:rPr>
              <a:t>Responsive Design Testing:</a:t>
            </a:r>
            <a:br>
              <a:rPr lang="en-IN" b="0" dirty="0">
                <a:effectLst/>
                <a:latin typeface="Algerian" panose="04020705040A02060702" pitchFamily="82" charset="0"/>
              </a:rPr>
            </a:b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75BA1-C681-AF3D-3407-88241EFB3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499" y="914401"/>
            <a:ext cx="10555773" cy="548639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 b="1" i="0" u="none" strike="noStrike" dirty="0">
                <a:solidFill>
                  <a:schemeClr val="tx1">
                    <a:lumMod val="85000"/>
                  </a:schemeClr>
                </a:solidFill>
                <a:effectLst/>
              </a:rPr>
              <a:t>Tools Used:</a:t>
            </a:r>
            <a:r>
              <a:rPr lang="en-US" sz="1800" b="0" i="0" u="none" strike="noStrike" dirty="0">
                <a:solidFill>
                  <a:schemeClr val="tx1">
                    <a:lumMod val="85000"/>
                  </a:schemeClr>
                </a:solidFill>
                <a:effectLst/>
              </a:rPr>
              <a:t> Google Mobile-Friendly Test, GTmetrix, and Browser Stack</a:t>
            </a:r>
            <a:r>
              <a:rPr lang="en-US" sz="1600" b="0" i="0" u="none" strike="noStrike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  <a:endParaRPr lang="en-US" sz="1600" b="0" dirty="0">
              <a:solidFill>
                <a:schemeClr val="tx1">
                  <a:lumMod val="8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IN" sz="160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Report:</a:t>
            </a:r>
          </a:p>
          <a:p>
            <a:pPr marL="457200" indent="-45720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600" b="1" dirty="0"/>
              <a:t>Navigation and User Experience</a:t>
            </a:r>
            <a:r>
              <a:rPr lang="en-US" sz="1600" dirty="0"/>
              <a:t>: users find the navigation slightly unintuitive.</a:t>
            </a:r>
          </a:p>
          <a:p>
            <a:pPr marL="457200" indent="-45720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600" b="1" dirty="0"/>
              <a:t>Mobile Responsiveness</a:t>
            </a:r>
            <a:r>
              <a:rPr lang="en-US" sz="1600" dirty="0"/>
              <a:t>: While the site generally adapts well to mobile devices, certain elements, like dropdown menus or interactive features, may not function optimally on all devices or browsers​</a:t>
            </a:r>
            <a:r>
              <a:rPr lang="en-US" sz="1600" dirty="0">
                <a:hlinkClick r:id="rId2"/>
              </a:rPr>
              <a:t>The VOU</a:t>
            </a:r>
            <a:endParaRPr lang="en-US" sz="1600" dirty="0"/>
          </a:p>
          <a:p>
            <a:pPr marL="457200" indent="-45720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600" b="1" dirty="0"/>
              <a:t>Checkout and Payment Issues</a:t>
            </a:r>
            <a:r>
              <a:rPr lang="en-US" sz="1600" dirty="0"/>
              <a:t>: Some users have noted occasional glitches during the checkout process, including delays in loading payment gateways or errors in applying promo codes​</a:t>
            </a:r>
            <a:r>
              <a:rPr lang="en-US" sz="1600" dirty="0">
                <a:hlinkClick r:id="rId3"/>
              </a:rPr>
              <a:t>Highsnobiety</a:t>
            </a:r>
            <a:r>
              <a:rPr lang="en-US" sz="1600" dirty="0"/>
              <a:t>.</a:t>
            </a:r>
          </a:p>
          <a:p>
            <a:pPr marL="457200" indent="-45720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600" b="1" dirty="0"/>
              <a:t>Localization Issues</a:t>
            </a:r>
            <a:r>
              <a:rPr lang="en-US" sz="1600" dirty="0"/>
              <a:t>: Switching between languages or regional settings (e.g., currency options) has been flagged as inconsistent or problematic in certain geographical versions of the site​</a:t>
            </a:r>
            <a:r>
              <a:rPr lang="en-US" sz="1600" dirty="0">
                <a:hlinkClick r:id="rId4"/>
              </a:rPr>
              <a:t>Loro Piana</a:t>
            </a:r>
            <a:endParaRPr lang="en-US" sz="1600" dirty="0"/>
          </a:p>
          <a:p>
            <a:pPr marL="457200" indent="-45720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600" b="1" dirty="0"/>
              <a:t>Checkout Process Glitches</a:t>
            </a:r>
            <a:r>
              <a:rPr lang="en-US" sz="1600" dirty="0"/>
              <a:t>: Occasional problems during checkout, such as delays in loading payment pages, applying promo codes, or completing transactions, have been reported. These issues can lead to abandoned carts and user dissatisfaction​.</a:t>
            </a:r>
          </a:p>
          <a:p>
            <a:pPr marL="457200" indent="-4572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endParaRPr lang="en-US" sz="1600" dirty="0"/>
          </a:p>
          <a:p>
            <a:pPr marL="457200" indent="-4572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endParaRPr lang="en-US" sz="1800" dirty="0"/>
          </a:p>
          <a:p>
            <a:pPr marL="457200" indent="-4572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endParaRPr lang="en-US" sz="1600" dirty="0"/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endParaRPr lang="en-US" sz="14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br>
              <a:rPr lang="en-US" sz="1400" dirty="0"/>
            </a:br>
            <a:endParaRPr lang="en-IN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F3C05D-130D-04DD-6931-1993CBB89D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943" y="233266"/>
            <a:ext cx="2449286" cy="2133600"/>
          </a:xfrm>
          <a:prstGeom prst="rect">
            <a:avLst/>
          </a:prstGeom>
          <a:effectLst>
            <a:outerShdw blurRad="215900" dist="25400" dir="4500000" algn="ctr" rotWithShape="0">
              <a:srgbClr val="000000">
                <a:alpha val="6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1381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45BAE-9119-1C73-D745-C099FD693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643" y="855015"/>
            <a:ext cx="10026650" cy="655637"/>
          </a:xfrm>
        </p:spPr>
        <p:txBody>
          <a:bodyPr>
            <a:normAutofit fontScale="90000"/>
          </a:bodyPr>
          <a:lstStyle/>
          <a:p>
            <a:pPr rtl="0"/>
            <a:r>
              <a:rPr lang="en-IN" sz="2200" i="0" u="none" strike="noStrike" dirty="0">
                <a:effectLst/>
                <a:latin typeface="Algerian" panose="04020705040A02060702" pitchFamily="82" charset="0"/>
                <a:cs typeface="Times New Roman" panose="02020603050405020304" pitchFamily="18" charset="0"/>
              </a:rPr>
              <a:t>Website Mistakes Identification</a:t>
            </a:r>
            <a:r>
              <a:rPr lang="en-IN" sz="220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IN" dirty="0">
                <a:effectLst/>
              </a:rPr>
            </a:b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49930-5C33-3043-D1C0-8225FE932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643" y="1430208"/>
            <a:ext cx="7787562" cy="4572777"/>
          </a:xfrm>
        </p:spPr>
        <p:txBody>
          <a:bodyPr>
            <a:norm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</a:rPr>
              <a:t>Suggestions to “Loro Piana” Website:</a:t>
            </a: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</a:rPr>
              <a:t>Conduct usability testing to refine navigation and address performance bottlenecks.</a:t>
            </a: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</a:rPr>
              <a:t>Optimize image sizes and implement adaptive content loading techniques.</a:t>
            </a: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</a:rPr>
              <a:t>Improve testing for mobile responsiveness across multiple device types and operating systems.</a:t>
            </a: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</a:rPr>
              <a:t>Regularly audit the checkout process to ensure smooth functionality.</a:t>
            </a: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</a:rPr>
              <a:t>Enhance accessibility features to align with WCAG standards. 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65E7C5-E5CF-4D70-CEDA-0AD74D96B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817" y="1182833"/>
            <a:ext cx="3378924" cy="4432041"/>
          </a:xfrm>
          <a:prstGeom prst="rect">
            <a:avLst/>
          </a:prstGeom>
          <a:effectLst>
            <a:outerShdw blurRad="355600" dist="685800" dir="6000000" sx="81000" sy="81000" algn="ctr" rotWithShape="0">
              <a:srgbClr val="000000">
                <a:alpha val="27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3724903"/>
      </p:ext>
    </p:extLst>
  </p:cSld>
  <p:clrMapOvr>
    <a:masterClrMapping/>
  </p:clrMapOvr>
</p:sld>
</file>

<file path=ppt/theme/theme1.xml><?xml version="1.0" encoding="utf-8"?>
<a:theme xmlns:a="http://schemas.openxmlformats.org/drawingml/2006/main" name="LeafVTI">
  <a:themeElements>
    <a:clrScheme name="Leaf">
      <a:dk1>
        <a:sysClr val="windowText" lastClr="000000"/>
      </a:dk1>
      <a:lt1>
        <a:sysClr val="window" lastClr="FFFFFF"/>
      </a:lt1>
      <a:dk2>
        <a:srgbClr val="732124"/>
      </a:dk2>
      <a:lt2>
        <a:srgbClr val="F0EDE5"/>
      </a:lt2>
      <a:accent1>
        <a:srgbClr val="D34817"/>
      </a:accent1>
      <a:accent2>
        <a:srgbClr val="A68D65"/>
      </a:accent2>
      <a:accent3>
        <a:srgbClr val="728377"/>
      </a:accent3>
      <a:accent4>
        <a:srgbClr val="B4797B"/>
      </a:accent4>
      <a:accent5>
        <a:srgbClr val="CE8439"/>
      </a:accent5>
      <a:accent6>
        <a:srgbClr val="CF3A2A"/>
      </a:accent6>
      <a:hlink>
        <a:srgbClr val="D06853"/>
      </a:hlink>
      <a:folHlink>
        <a:srgbClr val="B67779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Leaf</Template>
  <TotalTime>400</TotalTime>
  <Words>1146</Words>
  <Application>Microsoft Office PowerPoint</Application>
  <PresentationFormat>Widescreen</PresentationFormat>
  <Paragraphs>87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Algerian</vt:lpstr>
      <vt:lpstr>Arial</vt:lpstr>
      <vt:lpstr>Avenir Next LT Pro Light</vt:lpstr>
      <vt:lpstr>Bookman Old Style</vt:lpstr>
      <vt:lpstr>Calibri</vt:lpstr>
      <vt:lpstr>Raleway</vt:lpstr>
      <vt:lpstr>Rockwell Nova Light</vt:lpstr>
      <vt:lpstr>Times New Roman</vt:lpstr>
      <vt:lpstr>Wanted Sans Variable</vt:lpstr>
      <vt:lpstr>Wingdings</vt:lpstr>
      <vt:lpstr>LeafVTI</vt:lpstr>
      <vt:lpstr>Web presence project Crafting &amp; Compelling Website Analysis, Audit and Recommendations  presented by,</vt:lpstr>
      <vt:lpstr>Company Selection:  </vt:lpstr>
      <vt:lpstr>Product and Service Descriptions:</vt:lpstr>
      <vt:lpstr>PowerPoint Presentation</vt:lpstr>
      <vt:lpstr>PowerPoint Presentation</vt:lpstr>
      <vt:lpstr>PowerPoint Presentation</vt:lpstr>
      <vt:lpstr>Website Platform Identification:  </vt:lpstr>
      <vt:lpstr>Responsive Design Testing:  </vt:lpstr>
      <vt:lpstr>Website Mistakes Identification:  </vt:lpstr>
      <vt:lpstr>Website Best Practices List:  </vt:lpstr>
      <vt:lpstr>Landing Page Design:  </vt:lpstr>
      <vt:lpstr>Landing Page Design:  </vt:lpstr>
      <vt:lpstr>Conclusion: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hp</dc:creator>
  <cp:lastModifiedBy>hp</cp:lastModifiedBy>
  <cp:revision>1</cp:revision>
  <dcterms:created xsi:type="dcterms:W3CDTF">2024-12-08T08:55:33Z</dcterms:created>
  <dcterms:modified xsi:type="dcterms:W3CDTF">2024-12-08T15:35:39Z</dcterms:modified>
</cp:coreProperties>
</file>